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46" r:id="rId2"/>
    <p:sldId id="357" r:id="rId3"/>
    <p:sldId id="377" r:id="rId4"/>
    <p:sldId id="372" r:id="rId5"/>
    <p:sldId id="379" r:id="rId6"/>
    <p:sldId id="380" r:id="rId7"/>
    <p:sldId id="381" r:id="rId8"/>
    <p:sldId id="378" r:id="rId9"/>
    <p:sldId id="374" r:id="rId10"/>
    <p:sldId id="375" r:id="rId11"/>
    <p:sldId id="373" r:id="rId12"/>
    <p:sldId id="376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9" r:id="rId23"/>
    <p:sldId id="368" r:id="rId24"/>
    <p:sldId id="370" r:id="rId25"/>
    <p:sldId id="37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C10"/>
    <a:srgbClr val="B9F1F9"/>
    <a:srgbClr val="00B0F0"/>
    <a:srgbClr val="0091EA"/>
    <a:srgbClr val="FF0000"/>
    <a:srgbClr val="00B41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 varScale="1">
        <p:scale>
          <a:sx n="103" d="100"/>
          <a:sy n="103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643702" y="4429132"/>
            <a:ext cx="2344633" cy="199275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5500703"/>
            <a:ext cx="664373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Богданюк Марина Віталіївна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14612" y="285728"/>
            <a:ext cx="600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</a:rPr>
              <a:t>Заклад дошкільної освіти (ясла-садок) комбінованого типу №48“Гніздечко”</a:t>
            </a:r>
            <a:endParaRPr lang="uk-UA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3108" y="1785926"/>
            <a:ext cx="6858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/>
              <a:t>Презентація </a:t>
            </a:r>
          </a:p>
          <a:p>
            <a:pPr algn="ctr"/>
            <a:r>
              <a:rPr lang="uk-UA" sz="4800" b="1" i="1" dirty="0" smtClean="0"/>
              <a:t>досвіду роботи </a:t>
            </a:r>
          </a:p>
          <a:p>
            <a:pPr algn="ctr"/>
            <a:r>
              <a:rPr lang="uk-UA" sz="4800" b="1" i="1" dirty="0" smtClean="0"/>
              <a:t>вчителя – логопеда </a:t>
            </a:r>
          </a:p>
          <a:p>
            <a:pPr algn="ctr"/>
            <a:r>
              <a:rPr lang="uk-UA" sz="4800" b="1" i="1" dirty="0" smtClean="0"/>
              <a:t>ЗДО №48 </a:t>
            </a:r>
            <a:r>
              <a:rPr lang="uk-UA" sz="4800" b="1" i="1" dirty="0" err="1" smtClean="0"/>
              <a:t>“Гніздечко”</a:t>
            </a:r>
            <a:endParaRPr lang="uk-UA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73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299" y="1236928"/>
            <a:ext cx="3313321" cy="50720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1857357" y="285729"/>
            <a:ext cx="65008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200" b="1" cap="none" spc="0" dirty="0" smtClean="0">
                <a:ln/>
                <a:solidFill>
                  <a:schemeClr val="accent3"/>
                </a:solidFill>
                <a:effectLst/>
              </a:rPr>
              <a:t>Богданюк Марина Віталіївна</a:t>
            </a:r>
            <a:br>
              <a:rPr lang="uk-UA" sz="3200" b="1" cap="none" spc="0" dirty="0" smtClean="0">
                <a:ln/>
                <a:solidFill>
                  <a:schemeClr val="accent3"/>
                </a:solidFill>
                <a:effectLst/>
              </a:rPr>
            </a:br>
            <a:r>
              <a:rPr lang="uk-UA" sz="3200" b="1" cap="none" spc="0" dirty="0" smtClean="0">
                <a:ln/>
                <a:solidFill>
                  <a:schemeClr val="accent3"/>
                </a:solidFill>
                <a:effectLst/>
              </a:rPr>
              <a:t>     вчитель-логопед </a:t>
            </a:r>
            <a:endParaRPr lang="uk-UA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1428736"/>
            <a:ext cx="50720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народження:</a:t>
            </a:r>
            <a:r>
              <a:rPr lang="en-US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19</a:t>
            </a:r>
            <a:r>
              <a:rPr lang="en-US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86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року</a:t>
            </a:r>
          </a:p>
          <a:p>
            <a:pPr indent="542925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Місце роботи: 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 №48 </a:t>
            </a:r>
            <a:r>
              <a:rPr lang="uk-UA" b="1" i="1" u="sng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“Гніздечко”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u="sng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м.Чернівці</a:t>
            </a:r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cs typeface="Times New Roman"/>
              </a:rPr>
              <a:t>.</a:t>
            </a:r>
            <a:endParaRPr lang="uk-UA" b="1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542925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Загальний стаж роботи:  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19років.</a:t>
            </a:r>
          </a:p>
          <a:p>
            <a:pPr indent="542925" algn="just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Педагогічний стаж: </a:t>
            </a:r>
            <a:r>
              <a:rPr lang="uk-UA" b="1" i="1" u="sng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10 років.</a:t>
            </a:r>
          </a:p>
          <a:p>
            <a:pPr indent="542925" algn="just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Освіта: </a:t>
            </a:r>
            <a:r>
              <a:rPr lang="uk-UA" b="1" i="1" u="sng" dirty="0" smtClean="0"/>
              <a:t>Кам’янець-Подільський національний університет імені  Івана  Огієнка</a:t>
            </a:r>
            <a:r>
              <a:rPr lang="uk-UA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542925" algn="just"/>
            <a:r>
              <a:rPr lang="uk-UA" b="1" i="1" dirty="0" smtClean="0"/>
              <a:t>Спеціальність: </a:t>
            </a:r>
            <a:r>
              <a:rPr lang="uk-UA" b="1" i="1" u="sng" dirty="0" smtClean="0"/>
              <a:t>Логопедія. Спеціальна психологія.</a:t>
            </a:r>
          </a:p>
          <a:p>
            <a:pPr indent="542925" algn="just"/>
            <a:r>
              <a:rPr lang="uk-UA" b="1" i="1" dirty="0" smtClean="0"/>
              <a:t>Кваліфікація: </a:t>
            </a:r>
            <a:r>
              <a:rPr lang="uk-UA" b="1" i="1" u="sng" dirty="0" smtClean="0"/>
              <a:t>спеціаліст, викладач спеціальної та </a:t>
            </a:r>
            <a:r>
              <a:rPr lang="uk-UA" b="1" i="1" u="sng" dirty="0" err="1" smtClean="0"/>
              <a:t>корекційної</a:t>
            </a:r>
            <a:r>
              <a:rPr lang="uk-UA" b="1" i="1" u="sng" dirty="0" smtClean="0"/>
              <a:t> педагогіки (логопедії), вчитель-логопед, спеціальний психолог дошкільних та загальноосвітніх навчальних закладів.</a:t>
            </a:r>
          </a:p>
          <a:p>
            <a:pPr indent="542925" algn="just"/>
            <a:endParaRPr lang="uk-UA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2925" algn="just"/>
            <a:endParaRPr lang="uk-UA" b="1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1600200"/>
            <a:ext cx="7043758" cy="4525963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Попри все – бути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сильнішою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обставини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uk-UA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928794" y="571480"/>
            <a:ext cx="6929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ЖИТТЄВЕ КРЕДО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42852"/>
            <a:ext cx="6357982" cy="5983311"/>
          </a:xfrm>
        </p:spPr>
        <p:txBody>
          <a:bodyPr numCol="1">
            <a:normAutofit fontScale="70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uk-UA" sz="4500" dirty="0" smtClean="0">
                <a:solidFill>
                  <a:schemeClr val="accent1">
                    <a:lumMod val="75000"/>
                  </a:schemeClr>
                </a:solidFill>
              </a:rPr>
              <a:t>Педагогічне кредо:</a:t>
            </a:r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«Вірити в талант і творчі сили кожної дитини!»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«На любові до дітей тримається світ»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«Кращий спосіб зробити дітей хорошими - це зробити їх щасливими»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«У вихованні дітей головне, щоб вони цього не помічали»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«Не робити з дитини кумира: коли вона виросте, то зажадає жертви»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«Бути правдивими і чесними з дітьми, не ховаючи від них того, що відбувається в душі - є єдиним вихованням»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«Виховання дітей – ризикована справа. Адже у випадку удачі, остання досягнута ціною великої праці і турботи, у випадку ж невдачі, горе не порівняти ні з яким іншим»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«Дарувати себе дітям! Будучи терплячим і будучи готовим до зустрічі з ними в дитинстві»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«Бути самій і людиною й дитиною, щоб навчати дитину»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«Кожна дитина повинна бути щасливою»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r>
              <a:rPr lang="uk-UA" sz="2400" b="1" dirty="0" smtClean="0"/>
              <a:t> «Нести любов до дитини через все життя...»</a:t>
            </a:r>
            <a:endParaRPr lang="uk-UA" sz="2400" dirty="0" smtClean="0"/>
          </a:p>
          <a:p>
            <a:pPr algn="just">
              <a:lnSpc>
                <a:spcPct val="120000"/>
              </a:lnSpc>
            </a:pP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Мої досягнення</a:t>
            </a:r>
            <a:endParaRPr lang="uk-UA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Содержимое 3" descr="IMG-74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71934" y="1142984"/>
            <a:ext cx="2197302" cy="2929736"/>
          </a:xfr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5" name="Рисунок 4" descr="IMG-74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1142984"/>
            <a:ext cx="2196701" cy="292893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6" name="Рисунок 5" descr="IMG-74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3702" y="1142984"/>
            <a:ext cx="2196718" cy="29289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Рисунок 7" descr="IMG-748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1604" y="4214818"/>
            <a:ext cx="3428992" cy="2422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9" name="Рисунок 8" descr="IMG-74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6" y="4214818"/>
            <a:ext cx="1768073" cy="23574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Підвищення кваліфікації</a:t>
            </a:r>
            <a:endParaRPr lang="uk-UA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" name="Содержимое 7" descr="IMG-74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4612" y="1285860"/>
            <a:ext cx="1982988" cy="264398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 descr="IMG-74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1285860"/>
            <a:ext cx="3357586" cy="251798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 descr="IMG-74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4143380"/>
            <a:ext cx="3143121" cy="23571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0" descr="IMG-74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480" y="4143380"/>
            <a:ext cx="3286148" cy="246440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IMG-74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57884" y="1285860"/>
            <a:ext cx="3017309" cy="2262982"/>
          </a:xfrm>
        </p:spPr>
      </p:pic>
      <p:pic>
        <p:nvPicPr>
          <p:cNvPr id="5" name="Рисунок 4" descr="IMG-74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1285860"/>
            <a:ext cx="3071834" cy="2303876"/>
          </a:xfrm>
          <a:prstGeom prst="rect">
            <a:avLst/>
          </a:prstGeom>
        </p:spPr>
      </p:pic>
      <p:pic>
        <p:nvPicPr>
          <p:cNvPr id="6" name="Рисунок 5" descr="IMG-74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000504"/>
            <a:ext cx="3500430" cy="2625323"/>
          </a:xfrm>
          <a:prstGeom prst="rect">
            <a:avLst/>
          </a:prstGeom>
        </p:spPr>
      </p:pic>
      <p:pic>
        <p:nvPicPr>
          <p:cNvPr id="7" name="Рисунок 6" descr="IMG-74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480" y="4107637"/>
            <a:ext cx="3286148" cy="24646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НАД ЯКОЮ ПРАЦЮЮ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572164" cy="4525963"/>
          </a:xfrm>
        </p:spPr>
        <p:txBody>
          <a:bodyPr/>
          <a:lstStyle/>
          <a:p>
            <a:pPr algn="ctr">
              <a:buNone/>
            </a:pPr>
            <a:r>
              <a:rPr lang="uk-UA" sz="48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     “</a:t>
            </a:r>
            <a:r>
              <a:rPr lang="en-US" sz="54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C</a:t>
            </a:r>
            <a:r>
              <a:rPr lang="uk-UA" sz="5400" b="1" i="1" kern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учасні</a:t>
            </a:r>
            <a:r>
              <a:rPr lang="uk-UA" sz="54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 </a:t>
            </a:r>
          </a:p>
          <a:p>
            <a:pPr algn="ctr">
              <a:buNone/>
            </a:pPr>
            <a:r>
              <a:rPr lang="uk-UA" sz="54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        ігри в логопедичній </a:t>
            </a:r>
            <a:r>
              <a:rPr lang="uk-UA" sz="54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практиці</a:t>
            </a:r>
            <a:r>
              <a:rPr lang="uk-UA" sz="5400" b="1" i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anose="02040503050406030204" pitchFamily="18" charset="0"/>
                <a:cs typeface="Miriam" pitchFamily="34" charset="-79"/>
              </a:rPr>
              <a:t>”</a:t>
            </a:r>
            <a:endParaRPr lang="uk-UA" sz="5400" b="1" i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uk-UA" dirty="0"/>
          </a:p>
        </p:txBody>
      </p:sp>
      <p:pic>
        <p:nvPicPr>
          <p:cNvPr id="5" name="Рисунок 4" descr="IMG-74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857364"/>
            <a:ext cx="3500461" cy="459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Особисті вимоги до діяльності вчителя </a:t>
            </a: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-логопеда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: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600200"/>
            <a:ext cx="6829444" cy="4525963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/>
              <a:t>Систематичне піклування про всебічний розвиток дитини.</a:t>
            </a:r>
          </a:p>
          <a:p>
            <a:r>
              <a:rPr lang="uk-UA" dirty="0" smtClean="0"/>
              <a:t>Любов до дітей і кожної окремої дитини.</a:t>
            </a:r>
          </a:p>
          <a:p>
            <a:r>
              <a:rPr lang="uk-UA" dirty="0" smtClean="0"/>
              <a:t>Повага до дитини, вміння бачити в кожній людині особистість.</a:t>
            </a:r>
          </a:p>
          <a:p>
            <a:r>
              <a:rPr lang="uk-UA" dirty="0" smtClean="0"/>
              <a:t>Віра в дитину як запорука педагогічного успіху.</a:t>
            </a:r>
          </a:p>
          <a:p>
            <a:r>
              <a:rPr lang="uk-UA" dirty="0" smtClean="0"/>
              <a:t>Глибоке знання дитини.</a:t>
            </a:r>
          </a:p>
          <a:p>
            <a:r>
              <a:rPr lang="uk-UA" dirty="0" smtClean="0"/>
              <a:t>Розуміння дитини – педагогічна </a:t>
            </a:r>
            <a:r>
              <a:rPr lang="uk-UA" dirty="0" err="1" smtClean="0"/>
              <a:t>емпатія</a:t>
            </a:r>
            <a:r>
              <a:rPr lang="uk-UA" dirty="0" smtClean="0"/>
              <a:t>.</a:t>
            </a:r>
          </a:p>
          <a:p>
            <a:r>
              <a:rPr lang="uk-UA" dirty="0" smtClean="0"/>
              <a:t>Бережливе ставлення до духовного світу і природи дитини.</a:t>
            </a:r>
          </a:p>
          <a:p>
            <a:r>
              <a:rPr lang="uk-UA" dirty="0" smtClean="0"/>
              <a:t>Вміння розвивати у дитини почуття власної гідності.</a:t>
            </a:r>
          </a:p>
          <a:p>
            <a:r>
              <a:rPr lang="uk-UA" dirty="0" smtClean="0"/>
              <a:t>Вміння включати дитину в коло інтересів, життя і турбот інших людей.</a:t>
            </a:r>
          </a:p>
          <a:p>
            <a:r>
              <a:rPr lang="uk-UA" dirty="0" smtClean="0"/>
              <a:t>Бути другом, мудрим радником дитини.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Властивості педагогічної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професії: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600200"/>
            <a:ext cx="5429288" cy="45259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uk-UA" dirty="0" smtClean="0"/>
              <a:t>Ми маємо справу з найскладнішим, неоціненним, найдорожчим, що є в житті, -   з дитиною. Від нас, від нашого вміння, майстерності, мистецтва, мудрості залежить її життя, здоров'я, розум, характер, воля, громадянське й інтелектуальне обличчя, її місце і роль у житті, її щастя.</a:t>
            </a:r>
            <a:endParaRPr lang="en-US" dirty="0" smtClean="0"/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Кінцевий результат праці віддалений в часі;</a:t>
            </a:r>
            <a:endParaRPr lang="en-US" dirty="0" smtClean="0"/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Багатофакторність впливів на дитину, «... завдання - боротися за людину, переборювати негативні впливи і давати простір позитивним ».</a:t>
            </a:r>
            <a:endParaRPr lang="en-US" dirty="0" smtClean="0"/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Об'єкт нашої праці - найтонші сфери духовного життя особистості, яка формується, - розум, почуття, воля, переконаність, самосвідомість». Впливати тим же. Найважливіші </a:t>
            </a:r>
            <a:r>
              <a:rPr lang="uk-UA" dirty="0" err="1" smtClean="0"/>
              <a:t>інструменти-</a:t>
            </a:r>
            <a:r>
              <a:rPr lang="uk-UA" dirty="0" smtClean="0"/>
              <a:t> вплив.</a:t>
            </a:r>
          </a:p>
          <a:p>
            <a:endParaRPr lang="uk-UA" dirty="0"/>
          </a:p>
        </p:txBody>
      </p:sp>
      <p:pic>
        <p:nvPicPr>
          <p:cNvPr id="4" name="Рисунок 3" descr="z46kwafq3troziq41tdm753qj2j8c1a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500438"/>
            <a:ext cx="3071810" cy="307181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600201"/>
            <a:ext cx="6286544" cy="3257560"/>
          </a:xfrm>
        </p:spPr>
        <p:txBody>
          <a:bodyPr/>
          <a:lstStyle/>
          <a:p>
            <a:pPr lvl="0"/>
            <a:r>
              <a:rPr lang="uk-UA" sz="1800" u="sng" dirty="0" smtClean="0"/>
              <a:t>Ігри для розвитку слухового сприймання</a:t>
            </a:r>
            <a:endParaRPr lang="uk-UA" sz="1800" dirty="0" smtClean="0"/>
          </a:p>
          <a:p>
            <a:pPr lvl="0"/>
            <a:r>
              <a:rPr lang="uk-UA" sz="1800" u="sng" dirty="0" smtClean="0"/>
              <a:t>Ігри для розрізнення однакових </a:t>
            </a:r>
            <a:r>
              <a:rPr lang="uk-UA" sz="1800" u="sng" dirty="0" err="1" smtClean="0"/>
              <a:t>звукокомплексів</a:t>
            </a:r>
            <a:r>
              <a:rPr lang="uk-UA" sz="1800" u="sng" dirty="0" smtClean="0"/>
              <a:t>  за висотою, силою та тембром </a:t>
            </a:r>
            <a:endParaRPr lang="uk-UA" sz="1800" dirty="0" smtClean="0"/>
          </a:p>
          <a:p>
            <a:pPr lvl="0"/>
            <a:r>
              <a:rPr lang="uk-UA" sz="1800" u="sng" dirty="0" smtClean="0"/>
              <a:t>Ігри для удосконалення мовленнєвої моторики </a:t>
            </a:r>
          </a:p>
          <a:p>
            <a:r>
              <a:rPr lang="uk-UA" sz="1800" u="sng" dirty="0" smtClean="0"/>
              <a:t>Ігри для розвитку мовленнєвого дихання </a:t>
            </a:r>
          </a:p>
          <a:p>
            <a:pPr lvl="0"/>
            <a:r>
              <a:rPr lang="uk-UA" sz="1800" u="sng" dirty="0" smtClean="0"/>
              <a:t>Ігри для розвитку дрібної моторики пальців рук</a:t>
            </a:r>
            <a:endParaRPr lang="uk-UA" sz="1800" dirty="0" smtClean="0"/>
          </a:p>
          <a:p>
            <a:pPr lvl="0"/>
            <a:r>
              <a:rPr lang="uk-UA" sz="1800" u="sng" dirty="0" smtClean="0"/>
              <a:t>Ігри та вправи на розвиток фонетико – фонематичної сторони мовлення</a:t>
            </a:r>
            <a:endParaRPr lang="uk-UA" sz="1800" dirty="0" smtClean="0"/>
          </a:p>
          <a:p>
            <a:pPr lvl="0"/>
            <a:r>
              <a:rPr lang="uk-UA" sz="1800" u="sng" dirty="0" smtClean="0"/>
              <a:t>Ігри та вправи на збагачення словникового запасу </a:t>
            </a:r>
            <a:endParaRPr lang="uk-UA" sz="1800" dirty="0" smtClean="0"/>
          </a:p>
          <a:p>
            <a:pPr lvl="0"/>
            <a:r>
              <a:rPr lang="uk-UA" sz="1800" u="sng" dirty="0" smtClean="0"/>
              <a:t>Ігри та вправи на розвиток граматичної сторони мовлення</a:t>
            </a:r>
            <a:endParaRPr lang="uk-UA" sz="1800" dirty="0" smtClean="0"/>
          </a:p>
          <a:p>
            <a:endParaRPr lang="uk-UA" sz="1800" dirty="0" smtClean="0"/>
          </a:p>
          <a:p>
            <a:pPr lvl="0"/>
            <a:endParaRPr lang="uk-UA" dirty="0" smtClean="0"/>
          </a:p>
          <a:p>
            <a:endParaRPr lang="uk-UA" dirty="0"/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 </a:t>
            </a:r>
            <a:r>
              <a:rPr lang="uk-UA" sz="40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Класифікація </a:t>
            </a:r>
            <a:br>
              <a:rPr lang="uk-UA" sz="40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uk-UA" sz="4000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логопедичних ігор:</a:t>
            </a:r>
            <a:r>
              <a:rPr lang="uk-UA" sz="4000" b="1" i="1" dirty="0" smtClean="0">
                <a:latin typeface="+mn-lt"/>
              </a:rPr>
              <a:t/>
            </a:r>
            <a:br>
              <a:rPr lang="uk-UA" sz="4000" b="1" i="1" dirty="0" smtClean="0">
                <a:latin typeface="+mn-lt"/>
              </a:rPr>
            </a:br>
            <a:endParaRPr lang="ru-RU" sz="4000" b="1" i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500570"/>
            <a:ext cx="2786082" cy="214311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1000108"/>
            <a:ext cx="6186502" cy="3214710"/>
          </a:xfrm>
        </p:spPr>
        <p:txBody>
          <a:bodyPr>
            <a:normAutofit/>
          </a:bodyPr>
          <a:lstStyle/>
          <a:p>
            <a:pPr>
              <a:buNone/>
            </a:pPr>
            <a:endParaRPr lang="uk-UA" sz="2600" dirty="0" smtClean="0"/>
          </a:p>
          <a:p>
            <a:pPr>
              <a:buNone/>
            </a:pPr>
            <a:r>
              <a:rPr lang="uk-UA" sz="2600" dirty="0" smtClean="0"/>
              <a:t>Зробити заняття з дітьми цікавим, </a:t>
            </a:r>
            <a:r>
              <a:rPr lang="uk-UA" sz="2600" dirty="0" err="1" smtClean="0"/>
              <a:t>но</a:t>
            </a:r>
            <a:r>
              <a:rPr lang="uk-UA" sz="2600" dirty="0" smtClean="0"/>
              <a:t> не розважальним, ефективною, а не ефектною, навчати, граючись, а не просто грати - ось ті головні проблеми, які необхідно вирішувати в роботі логопеда з дітьми в дитячому саду.</a:t>
            </a:r>
          </a:p>
          <a:p>
            <a:endParaRPr lang="uk-UA" dirty="0"/>
          </a:p>
        </p:txBody>
      </p:sp>
      <p:pic>
        <p:nvPicPr>
          <p:cNvPr id="4" name="Рисунок 3" descr="4ec7f901f49d94c9cf48ad1b581920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4000504"/>
            <a:ext cx="2678628" cy="2678628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TextBox 4"/>
          <p:cNvSpPr txBox="1"/>
          <p:nvPr/>
        </p:nvSpPr>
        <p:spPr>
          <a:xfrm>
            <a:off x="2143108" y="214290"/>
            <a:ext cx="6858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i="1" dirty="0" smtClean="0">
                <a:solidFill>
                  <a:schemeClr val="accent1">
                    <a:lumMod val="75000"/>
                  </a:schemeClr>
                </a:solidFill>
              </a:rPr>
              <a:t>Актуальність проблеми:</a:t>
            </a:r>
            <a:endParaRPr lang="uk-UA" sz="4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338" name="AutoShape 2" descr="Логопе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 descr="53a5897d807120f44da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4286256"/>
            <a:ext cx="3393862" cy="226370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143108" y="228600"/>
            <a:ext cx="6323748" cy="17526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один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дошкільного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5" name="Підзаголовок 2"/>
          <p:cNvSpPr txBox="1">
            <a:spLocks/>
          </p:cNvSpPr>
          <p:nvPr/>
        </p:nvSpPr>
        <p:spPr>
          <a:xfrm>
            <a:off x="228600" y="1828800"/>
            <a:ext cx="8915400" cy="4226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бъект 1"/>
          <p:cNvSpPr txBox="1">
            <a:spLocks/>
          </p:cNvSpPr>
          <p:nvPr/>
        </p:nvSpPr>
        <p:spPr>
          <a:xfrm>
            <a:off x="2214546" y="1752600"/>
            <a:ext cx="6786610" cy="441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створенню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зацікавленої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невимушеної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атмосфери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встановленн</a:t>
            </a:r>
            <a:r>
              <a:rPr kumimoji="0" lang="uk-UA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ю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психологічно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адекватної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віку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ситуації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спілкування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розкривається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індивідуальність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дитини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формуються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почуття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колективізму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взаєморозуміння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розвиваються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творчі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здібності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дітей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активує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увагу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дітей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знімає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психологічну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фізичну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напругу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забезпечує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сприйняття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нового </a:t>
            </a: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матеріалу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ий сувій 6"/>
          <p:cNvSpPr/>
          <p:nvPr/>
        </p:nvSpPr>
        <p:spPr>
          <a:xfrm>
            <a:off x="3943344" y="500042"/>
            <a:ext cx="5200656" cy="2826147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000" b="1" i="1" dirty="0" smtClean="0">
              <a:latin typeface="Bookman Old Style" pitchFamily="18" charset="0"/>
            </a:endParaRPr>
          </a:p>
          <a:p>
            <a:pPr algn="ctr"/>
            <a:r>
              <a:rPr lang="en-US" sz="2000" b="1" i="1" dirty="0" smtClean="0">
                <a:latin typeface="Bookman Old Style" pitchFamily="18" charset="0"/>
              </a:rPr>
              <a:t>C</a:t>
            </a:r>
            <a:r>
              <a:rPr lang="uk-UA" sz="2000" b="1" i="1" dirty="0" err="1" smtClean="0">
                <a:latin typeface="Bookman Old Style" pitchFamily="18" charset="0"/>
              </a:rPr>
              <a:t>ухомлинський</a:t>
            </a:r>
            <a:r>
              <a:rPr lang="uk-UA" sz="2000" b="1" i="1" dirty="0" smtClean="0">
                <a:latin typeface="Bookman Old Style" pitchFamily="18" charset="0"/>
              </a:rPr>
              <a:t> В.: </a:t>
            </a:r>
          </a:p>
          <a:p>
            <a:pPr algn="just"/>
            <a:r>
              <a:rPr lang="uk-UA" sz="2000" b="1" i="1" dirty="0" smtClean="0"/>
              <a:t> </a:t>
            </a:r>
            <a:r>
              <a:rPr lang="uk-UA" sz="2000" b="1" i="1" dirty="0" smtClean="0">
                <a:latin typeface="Bookman Old Style" pitchFamily="18" charset="0"/>
              </a:rPr>
              <a:t>«Гра – це величезне світле вікно, крізь яке в духовний світ дитини вливається життєдайний потік уявлень, понять про навколишній світ. Гра – це іскра, що засвічує вогник допитливості.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ru-RU" sz="2000" b="1" i="1" dirty="0">
              <a:latin typeface="Bookman Old Style" pitchFamily="18" charset="0"/>
            </a:endParaRPr>
          </a:p>
        </p:txBody>
      </p:sp>
      <p:pic>
        <p:nvPicPr>
          <p:cNvPr id="1028" name="Picture 4" descr="Результат пошуку зображень за запитом фото макаренко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7"/>
          <a:stretch/>
        </p:blipFill>
        <p:spPr bwMode="auto">
          <a:xfrm>
            <a:off x="6572264" y="3929066"/>
            <a:ext cx="2131913" cy="279026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ертикальний сувій 5"/>
          <p:cNvSpPr/>
          <p:nvPr/>
        </p:nvSpPr>
        <p:spPr>
          <a:xfrm>
            <a:off x="1285852" y="3857628"/>
            <a:ext cx="5214974" cy="2404789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latin typeface="Bookman Old Style" pitchFamily="18" charset="0"/>
              </a:rPr>
              <a:t>Макаренко А.С.:</a:t>
            </a:r>
          </a:p>
          <a:p>
            <a:pPr algn="ctr"/>
            <a:r>
              <a:rPr lang="uk-UA" sz="2000" b="1" i="1" dirty="0" smtClean="0">
                <a:latin typeface="Bookman Old Style" pitchFamily="18" charset="0"/>
              </a:rPr>
              <a:t>«У </a:t>
            </a:r>
            <a:r>
              <a:rPr lang="uk-UA" sz="2000" b="1" i="1" dirty="0">
                <a:latin typeface="Bookman Old Style" pitchFamily="18" charset="0"/>
              </a:rPr>
              <a:t>дитини є пристрасть до гри, і треба її задовольняти. Треба не тільки дати їй час пограти, але треба просочити цією грою все її життя. Все її життя - це гра »</a:t>
            </a:r>
            <a:endParaRPr lang="ru-RU" sz="2000" b="1" i="1" dirty="0">
              <a:latin typeface="Bookman Old Style" pitchFamily="18" charset="0"/>
            </a:endParaRPr>
          </a:p>
        </p:txBody>
      </p:sp>
      <p:pic>
        <p:nvPicPr>
          <p:cNvPr id="7" name="Рисунок 6" descr="sukhomlynskyy-vasyl-oleksandrovych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357166"/>
            <a:ext cx="2256089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  <p:extLst>
      <p:ext uri="{BB962C8B-B14F-4D97-AF65-F5344CB8AC3E}">
        <p14:creationId xmlns:p14="http://schemas.microsoft.com/office/powerpoint/2010/main" val="267691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653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ВИКОРИСТАННЯ  ІГОР  </a:t>
            </a:r>
            <a:b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uk-UA" sz="3200" b="1" i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У ЛОГОПЕДИЧНІЙ  РОБОТІ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1658665"/>
            <a:ext cx="69294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 smtClean="0"/>
              <a:t>         По </a:t>
            </a:r>
            <a:r>
              <a:rPr lang="ru-RU" dirty="0"/>
              <a:t>- перше, діти - дошкільнята в </a:t>
            </a:r>
            <a:r>
              <a:rPr lang="ru-RU" dirty="0" smtClean="0"/>
              <a:t>своїй більшості не </a:t>
            </a:r>
            <a:r>
              <a:rPr lang="ru-RU" dirty="0"/>
              <a:t>мають усвідомленого ставлення до свого дефекту мовлення. Деякі навіть не розрізняють на слух правильну вимову від неправильної. </a:t>
            </a:r>
            <a:r>
              <a:rPr lang="ru-RU" dirty="0" smtClean="0"/>
              <a:t>Немаючи </a:t>
            </a:r>
            <a:r>
              <a:rPr lang="ru-RU" dirty="0"/>
              <a:t>негативного ставлення до свого дефекту, дитина не прагне його позбутися. Отже, командними методами, вольовими зусиллями дитина від свого дефекту позбавлятися не буде.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274638" indent="-274638" algn="just">
              <a:buFont typeface="Wingdings" panose="05000000000000000000" pitchFamily="2" charset="2"/>
              <a:buChar char="ü"/>
            </a:pPr>
            <a:r>
              <a:rPr lang="ru-RU" dirty="0"/>
              <a:t>           По - друге, процес постановки і автоматизації звуків - дуже тривалий і одноманітний. Дитині треба нескінченну кількість разів повторити артикуляційні вправи, слова, речення  з певним звуком. Це важко і нецікаво, і під час відсутності бажання будь-що  позбутися свого дефекту заняття з логопедом дуже скоро перестають подобатися. Саме гра, як основний вид діяльності дошкільника дозволяє подолати ці труднощі.</a:t>
            </a:r>
          </a:p>
        </p:txBody>
      </p:sp>
    </p:spTree>
    <p:extLst>
      <p:ext uri="{BB962C8B-B14F-4D97-AF65-F5344CB8AC3E}">
        <p14:creationId xmlns:p14="http://schemas.microsoft.com/office/powerpoint/2010/main" val="292078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071670" y="399921"/>
            <a:ext cx="6234130" cy="115455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Використання гри і ігрових прийомів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ідзаголовок 2"/>
          <p:cNvSpPr txBox="1">
            <a:spLocks/>
          </p:cNvSpPr>
          <p:nvPr/>
        </p:nvSpPr>
        <p:spPr>
          <a:xfrm>
            <a:off x="2214546" y="1524000"/>
            <a:ext cx="6715172" cy="4572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Char char="ü"/>
            </a:pPr>
            <a:r>
              <a:rPr lang="uk-UA" sz="2100" dirty="0" smtClean="0">
                <a:latin typeface="Bookman Old Style" pitchFamily="18" charset="0"/>
              </a:rPr>
              <a:t>дозволяють, більш активно впливати на дитину;</a:t>
            </a:r>
          </a:p>
          <a:p>
            <a:pPr marL="0" indent="0">
              <a:buNone/>
            </a:pPr>
            <a:endParaRPr lang="uk-UA" sz="2100" dirty="0" smtClean="0">
              <a:latin typeface="Bookman Old Style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uk-UA" sz="2100" dirty="0" smtClean="0">
                <a:latin typeface="Bookman Old Style" pitchFamily="18" charset="0"/>
              </a:rPr>
              <a:t>роблять пізнавальний процес повноцінним, при цьому він забарвлений позитивними емоціями, настільки важливими для дитини – дошкільника;</a:t>
            </a:r>
          </a:p>
          <a:p>
            <a:pPr marL="0" indent="0">
              <a:buNone/>
            </a:pPr>
            <a:endParaRPr lang="uk-UA" sz="2100" dirty="0" smtClean="0">
              <a:latin typeface="Bookman Old Style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uk-UA" sz="2100" dirty="0" smtClean="0">
                <a:latin typeface="Bookman Old Style" pitchFamily="18" charset="0"/>
              </a:rPr>
              <a:t>підтримують стійкий інтерес до занять, бажання дізнатися нове і засвоювати знання і вміння;</a:t>
            </a:r>
          </a:p>
          <a:p>
            <a:pPr marL="0" indent="0">
              <a:buNone/>
            </a:pPr>
            <a:endParaRPr lang="ru-RU" sz="2100" dirty="0" smtClean="0">
              <a:latin typeface="Bookman Old Style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uk-UA" sz="2100" dirty="0" smtClean="0">
                <a:latin typeface="Bookman Old Style" pitchFamily="18" charset="0"/>
              </a:rPr>
              <a:t>полегшують рішення таких задач, як формування правильної звуковимови, вдосконалення дикції, розвиток фонематичного сприймання і зв'язного мовлення, збагачення словника, розвиток  граматичних категорій розвиток пам'яті, уяви, уваги, комунікативних навичок.</a:t>
            </a:r>
            <a:endParaRPr lang="ru-RU" sz="2100" dirty="0" smtClean="0">
              <a:latin typeface="Bookman Old Style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41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41879" y="188641"/>
            <a:ext cx="7772400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ТА ВПРАВИ  ДЛЯ РОЗВИТКУ АРТИКУЛЯЦІЙНОЇ  МОТОРИКИ</a:t>
            </a:r>
            <a:r>
              <a:rPr lang="ru-RU" sz="2200" b="1" i="1" dirty="0" smtClean="0">
                <a:solidFill>
                  <a:srgbClr val="7030A0"/>
                </a:solidFill>
                <a:latin typeface="Bookman Old Style" pitchFamily="18" charset="0"/>
              </a:rPr>
              <a:t/>
            </a:r>
            <a:br>
              <a:rPr lang="ru-RU" sz="2200" b="1" i="1" dirty="0" smtClean="0">
                <a:solidFill>
                  <a:srgbClr val="7030A0"/>
                </a:solidFill>
                <a:latin typeface="Bookman Old Style" pitchFamily="18" charset="0"/>
              </a:rPr>
            </a:br>
            <a:endParaRPr lang="ru-RU" sz="22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Результат пошуку зображень за запитом ігри та вправи для язи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73180"/>
            <a:ext cx="3676944" cy="532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Результат пошуку зображень за запитом ігри та вправи для язич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73180"/>
            <a:ext cx="3674219" cy="532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73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295672"/>
            <a:ext cx="7772400" cy="115212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ТА ВПРАВИ  ДЛЯ РОЗВИТКУ  </a:t>
            </a:r>
          </a:p>
          <a:p>
            <a:r>
              <a:rPr lang="uk-UA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МОВЛЕННЄВОГО  ДИХАННЯ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Результат пошуку зображень за запитом ігри та вправи для розвитку мовленнєвого диха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5"/>
          <a:stretch/>
        </p:blipFill>
        <p:spPr bwMode="auto">
          <a:xfrm>
            <a:off x="381000" y="1447800"/>
            <a:ext cx="504517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Результат пошуку зображень за запитом ігри та вправи для розвитку мовленнєвого диха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66" y="4724400"/>
            <a:ext cx="2359025" cy="173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езультат пошуку зображень за запитом ігри та вправи для розвитку мовленнєвого диха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6" y="4724400"/>
            <a:ext cx="2602490" cy="173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Результат пошуку зображень за запитом ігри та вправи для розвитку мовленнєвого дихан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201283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Результат пошуку зображень за запитом ігри та вправи для розвитку мовленнєвого диханн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542" y="1447800"/>
            <a:ext cx="243719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5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435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І  ВПРАВИ  ДЛЯ   РОЗВИТКУ  ФОНЕМАТИЧНОГО  СПРИЙМАННЯ</a:t>
            </a:r>
            <a: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</a:br>
            <a:endParaRPr lang="ru-RU" sz="20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Результат пошуку зображень за запитом ігри та вправи для розвитку фонематичного сприйманн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" r="6437"/>
          <a:stretch/>
        </p:blipFill>
        <p:spPr bwMode="auto">
          <a:xfrm>
            <a:off x="942703" y="4038600"/>
            <a:ext cx="3248297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8"/>
          <a:stretch/>
        </p:blipFill>
        <p:spPr bwMode="auto">
          <a:xfrm>
            <a:off x="4851896" y="1219200"/>
            <a:ext cx="3520201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1"/>
          <a:stretch/>
        </p:blipFill>
        <p:spPr>
          <a:xfrm>
            <a:off x="942703" y="1219200"/>
            <a:ext cx="3413529" cy="2514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898" y="4054928"/>
            <a:ext cx="3413529" cy="248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5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55576" y="260649"/>
            <a:ext cx="7772400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ТА ВПРАВИ  ДЛЯ  РОЗВИТКУ  ФОНЕМАТИЧНОГО  АНАЛІЗУ  ТА  СИНТЕЗУ</a:t>
            </a:r>
            <a: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</a:br>
            <a:endParaRPr lang="ru-RU" sz="20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5122" name="Picture 2" descr="Результат пошуку зображень за запитом ігри та вправи для розвитку фонематичного аналізу та синтез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/>
          <a:stretch/>
        </p:blipFill>
        <p:spPr bwMode="auto">
          <a:xfrm>
            <a:off x="457200" y="1143000"/>
            <a:ext cx="3505200" cy="279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Результат пошуку зображень за запитом ігри на звуковий аналіз слі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9"/>
          <a:stretch/>
        </p:blipFill>
        <p:spPr bwMode="auto">
          <a:xfrm>
            <a:off x="4622182" y="1637185"/>
            <a:ext cx="3425825" cy="226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22182" y="1143000"/>
            <a:ext cx="3429000" cy="49418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Дидактична гра 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«Звуковий аналіз слів»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6" name="Picture 6" descr="http://player.myshared.ru/17/1092293/slides/slide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43400"/>
            <a:ext cx="2980509" cy="223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765" y="4143674"/>
            <a:ext cx="3443242" cy="243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6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228600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І ВПРАВИ  ДЛЯ  АВТОМАТИЗАЦІЇ  ЗВУКІВ</a:t>
            </a:r>
            <a:endParaRPr lang="ru-RU" sz="2400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6150" name="Picture 6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63612"/>
            <a:ext cx="2054225" cy="273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9" r="7116" b="11111"/>
          <a:stretch/>
        </p:blipFill>
        <p:spPr bwMode="auto">
          <a:xfrm>
            <a:off x="492034" y="4191000"/>
            <a:ext cx="2133601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861" y="4343400"/>
            <a:ext cx="2627313" cy="183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371600"/>
            <a:ext cx="3093708" cy="218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13115"/>
            <a:ext cx="2355850" cy="176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483" y="981029"/>
            <a:ext cx="2054224" cy="273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21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57610" y="116633"/>
            <a:ext cx="7772400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І ВПРАВИ  ДЛЯ  ДИФЕРЕНЦІАЦІЇ  ЗВУКІВ</a:t>
            </a:r>
            <a:endParaRPr lang="ru-RU" sz="2400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8194" name="Picture 2" descr="Результат пошуку зображень за запитом ігри для диференціації звукі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6061" r="9091"/>
          <a:stretch/>
        </p:blipFill>
        <p:spPr bwMode="auto">
          <a:xfrm>
            <a:off x="333375" y="990598"/>
            <a:ext cx="2819400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Результат пошуку зображень за запитом ігри для диференціації звукі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10" y="3810000"/>
            <a:ext cx="3263424" cy="244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Результат пошуку зображень за запитом ігри для диференціації звуків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53"/>
          <a:stretch/>
        </p:blipFill>
        <p:spPr bwMode="auto">
          <a:xfrm>
            <a:off x="4572000" y="3888644"/>
            <a:ext cx="3352800" cy="236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Результат пошуку зображень за запитом ігри для диференціації звукі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060" y="1326967"/>
            <a:ext cx="28575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Результат пошуку зображень за запитом розклади іграшки на полиці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80" y="1156924"/>
            <a:ext cx="2928791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05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езультат пошуку зображень за запитом ігри для автоматизації звук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13" y="1210154"/>
            <a:ext cx="2979377" cy="223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1125463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7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І ВПРАВИ,  СПРЯМОВАНІ НА РОЗВИТОК УВАГИ, ПАМ</a:t>
            </a:r>
            <a:r>
              <a:rPr lang="en-US" sz="2700" b="1" i="1" dirty="0" smtClean="0">
                <a:solidFill>
                  <a:srgbClr val="7030A0"/>
                </a:solidFill>
                <a:latin typeface="Bookman Old Style" pitchFamily="18" charset="0"/>
              </a:rPr>
              <a:t>’</a:t>
            </a:r>
            <a:r>
              <a:rPr lang="uk-UA" sz="2700" b="1" i="1" dirty="0" smtClean="0">
                <a:solidFill>
                  <a:srgbClr val="7030A0"/>
                </a:solidFill>
                <a:latin typeface="Bookman Old Style" pitchFamily="18" charset="0"/>
              </a:rPr>
              <a:t>ЯТІ,  МИСЛЕННЯ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 smtClean="0">
              <a:solidFill>
                <a:srgbClr val="7030A0"/>
              </a:solidFill>
            </a:endParaRPr>
          </a:p>
        </p:txBody>
      </p:sp>
      <p:pic>
        <p:nvPicPr>
          <p:cNvPr id="7172" name="Picture 4" descr="Результат пошуку зображень за запитом гра знайди пару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r="5294"/>
          <a:stretch/>
        </p:blipFill>
        <p:spPr bwMode="auto">
          <a:xfrm>
            <a:off x="248238" y="4252187"/>
            <a:ext cx="317297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Результат пошуку зображень за запитом гра знайди пару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72"/>
          <a:stretch/>
        </p:blipFill>
        <p:spPr bwMode="auto">
          <a:xfrm>
            <a:off x="5715000" y="4252187"/>
            <a:ext cx="3048000" cy="18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Результат пошуку зображень за запитом гра знайди пар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139" y="1202241"/>
            <a:ext cx="2316845" cy="231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Результат пошуку зображень за запитом гра що за чим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3" r="15267"/>
          <a:stretch/>
        </p:blipFill>
        <p:spPr bwMode="auto">
          <a:xfrm>
            <a:off x="3729905" y="3913717"/>
            <a:ext cx="1828800" cy="26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Результат пошуку зображень за запитом гра що за чим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935" y="1228393"/>
            <a:ext cx="2979377" cy="223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44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57610" y="180709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200" b="1" i="1" dirty="0" smtClean="0">
                <a:solidFill>
                  <a:srgbClr val="7030A0"/>
                </a:solidFill>
                <a:latin typeface="Bookman Old Style" pitchFamily="18" charset="0"/>
              </a:rPr>
              <a:t>ІГРИ  І ВПРАВИ   ДЛЯ  РОЗВИТКУ ДРІБНОЇ МОТОРИКИ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Picture 2" descr="Результат пошуку зображень за запитом &quot;картинки ігри на  розвиток  дрібної  моторики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2678552" cy="2270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admin\Desktop\img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162" y="1094594"/>
            <a:ext cx="2590800" cy="2242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:\Users\admin\Desktop\42178_91c70a6da28f2e8fcfab318a87b6636c.jp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01" y="4114800"/>
            <a:ext cx="2630651" cy="2042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64" y="4114800"/>
            <a:ext cx="2727062" cy="2042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Результат пошуку зображень за запитом розвиток дрібної моторики у дітей з мовними порушенням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772" y="1094594"/>
            <a:ext cx="2663825" cy="224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Результат пошуку зображень за запитом розвиток дрібної моторики у дітей з мовними порушеннями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8"/>
          <a:stretch/>
        </p:blipFill>
        <p:spPr bwMode="auto">
          <a:xfrm>
            <a:off x="3271323" y="4114799"/>
            <a:ext cx="2720478" cy="20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8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914400"/>
            <a:ext cx="65579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5400" b="1" kern="0" dirty="0" smtClean="0">
                <a:solidFill>
                  <a:srgbClr val="002060"/>
                </a:solidFill>
                <a:latin typeface="Cambria" panose="02040503050406030204" pitchFamily="18" charset="0"/>
                <a:cs typeface="Miriam" pitchFamily="34" charset="-79"/>
              </a:rPr>
              <a:t>ЦІКАВОЇ ВАМ ГРИ!</a:t>
            </a:r>
            <a:endParaRPr lang="ru-RU" sz="5400" kern="0" dirty="0">
              <a:solidFill>
                <a:srgbClr val="002060"/>
              </a:solidFill>
            </a:endParaRPr>
          </a:p>
        </p:txBody>
      </p:sp>
      <p:pic>
        <p:nvPicPr>
          <p:cNvPr id="11270" name="Picture 6" descr="Результат пошуку зображень за запитом игры с детьми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2285992"/>
            <a:ext cx="6096004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24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2247</TotalTime>
  <Words>809</Words>
  <Application>Microsoft Office PowerPoint</Application>
  <PresentationFormat>Экран (4:3)</PresentationFormat>
  <Paragraphs>105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Мої досягнення</vt:lpstr>
      <vt:lpstr>Підвищення кваліфікації</vt:lpstr>
      <vt:lpstr>Презентация PowerPoint</vt:lpstr>
      <vt:lpstr> ПРОБЛЕМА, НАД ЯКОЮ ПРАЦЮЮ </vt:lpstr>
      <vt:lpstr> Особисті вимоги до діяльності вчителя -логопеда: </vt:lpstr>
      <vt:lpstr> Властивості педагогічної  професії: </vt:lpstr>
      <vt:lpstr> Класифікація   логопедичних ігор: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kinder 2</cp:lastModifiedBy>
  <cp:revision>272</cp:revision>
  <dcterms:created xsi:type="dcterms:W3CDTF">2012-04-26T17:06:14Z</dcterms:created>
  <dcterms:modified xsi:type="dcterms:W3CDTF">2023-01-20T11:53:23Z</dcterms:modified>
</cp:coreProperties>
</file>